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64" r:id="rId2"/>
    <p:sldId id="256" r:id="rId3"/>
    <p:sldId id="257" r:id="rId4"/>
    <p:sldId id="258" r:id="rId5"/>
    <p:sldId id="259" r:id="rId6"/>
    <p:sldId id="260" r:id="rId7"/>
    <p:sldId id="261" r:id="rId8"/>
    <p:sldId id="262" r:id="rId9"/>
    <p:sldId id="263" r:id="rId10"/>
  </p:sldIdLst>
  <p:sldSz cx="14630400" cy="8229600"/>
  <p:notesSz cx="8229600" cy="14630400"/>
  <p:embeddedFontLst>
    <p:embeddedFont>
      <p:font typeface="Prata" panose="020B0604020202020204" charset="0"/>
      <p:regular r:id="rId12"/>
    </p:embeddedFont>
    <p:embeddedFont>
      <p:font typeface="Calibri" panose="020F0502020204030204"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485"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jpeg>
</file>

<file path=ppt/media/image10.jp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4649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3171B"/>
          </a:solidFill>
          <a:ln/>
        </p:spPr>
      </p:sp>
      <p:sp>
        <p:nvSpPr>
          <p:cNvPr id="3" name="Shape 1"/>
          <p:cNvSpPr/>
          <p:nvPr/>
        </p:nvSpPr>
        <p:spPr>
          <a:xfrm>
            <a:off x="0" y="0"/>
            <a:ext cx="14630400" cy="8229600"/>
          </a:xfrm>
          <a:prstGeom prst="rect">
            <a:avLst/>
          </a:prstGeom>
          <a:solidFill>
            <a:srgbClr val="212326"/>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xmlns="" id="{AB07C29A-CBFE-CD5B-F085-6C33E3BD441B}"/>
              </a:ext>
            </a:extLst>
          </p:cNvPr>
          <p:cNvSpPr txBox="1"/>
          <p:nvPr/>
        </p:nvSpPr>
        <p:spPr>
          <a:xfrm>
            <a:off x="1477533" y="2575710"/>
            <a:ext cx="11876049" cy="1200329"/>
          </a:xfrm>
          <a:prstGeom prst="rect">
            <a:avLst/>
          </a:prstGeom>
          <a:noFill/>
        </p:spPr>
        <p:txBody>
          <a:bodyPr wrap="square" rtlCol="0">
            <a:spAutoFit/>
          </a:bodyPr>
          <a:lstStyle/>
          <a:p>
            <a:pPr algn="ctr"/>
            <a:r>
              <a:rPr lang="en-US" sz="3600" dirty="0">
                <a:solidFill>
                  <a:schemeClr val="accent2">
                    <a:lumMod val="60000"/>
                    <a:lumOff val="40000"/>
                  </a:schemeClr>
                </a:solidFill>
                <a:latin typeface="Prata" panose="020B0604020202020204" charset="0"/>
              </a:rPr>
              <a:t>Internship-2  </a:t>
            </a:r>
          </a:p>
          <a:p>
            <a:pPr algn="ctr"/>
            <a:r>
              <a:rPr lang="en-US" sz="3600" dirty="0">
                <a:solidFill>
                  <a:schemeClr val="accent2">
                    <a:lumMod val="60000"/>
                    <a:lumOff val="40000"/>
                  </a:schemeClr>
                </a:solidFill>
                <a:latin typeface="Prata" panose="020B0604020202020204" charset="0"/>
              </a:rPr>
              <a:t>Project Demonstration</a:t>
            </a:r>
            <a:endParaRPr lang="en-IN" sz="3600" dirty="0">
              <a:solidFill>
                <a:schemeClr val="accent2">
                  <a:lumMod val="60000"/>
                  <a:lumOff val="40000"/>
                </a:schemeClr>
              </a:solidFill>
              <a:latin typeface="Prata" panose="020B0604020202020204" charset="0"/>
            </a:endParaRPr>
          </a:p>
        </p:txBody>
      </p:sp>
      <p:pic>
        <p:nvPicPr>
          <p:cNvPr id="12" name="Picture 11" descr="A logo with text and a flower&#10;&#10;AI-generated content may be incorrect.">
            <a:extLst>
              <a:ext uri="{FF2B5EF4-FFF2-40B4-BE49-F238E27FC236}">
                <a16:creationId xmlns:a16="http://schemas.microsoft.com/office/drawing/2014/main" xmlns="" id="{22E111EA-A3AE-D6A6-C4F1-64BC8546119F}"/>
              </a:ext>
            </a:extLst>
          </p:cNvPr>
          <p:cNvPicPr>
            <a:picLocks noChangeAspect="1"/>
          </p:cNvPicPr>
          <p:nvPr/>
        </p:nvPicPr>
        <p:blipFill>
          <a:blip r:embed="rId2"/>
          <a:stretch>
            <a:fillRect/>
          </a:stretch>
        </p:blipFill>
        <p:spPr>
          <a:xfrm>
            <a:off x="741554" y="449871"/>
            <a:ext cx="1262183" cy="1223432"/>
          </a:xfrm>
          <a:prstGeom prst="rect">
            <a:avLst/>
          </a:prstGeom>
        </p:spPr>
      </p:pic>
      <p:sp>
        <p:nvSpPr>
          <p:cNvPr id="13" name="TextBox 12">
            <a:extLst>
              <a:ext uri="{FF2B5EF4-FFF2-40B4-BE49-F238E27FC236}">
                <a16:creationId xmlns:a16="http://schemas.microsoft.com/office/drawing/2014/main" xmlns="" id="{289F94B8-B19D-5B1D-772C-01E7B031DD30}"/>
              </a:ext>
            </a:extLst>
          </p:cNvPr>
          <p:cNvSpPr txBox="1"/>
          <p:nvPr/>
        </p:nvSpPr>
        <p:spPr>
          <a:xfrm>
            <a:off x="741554" y="4248615"/>
            <a:ext cx="13264378" cy="1569660"/>
          </a:xfrm>
          <a:prstGeom prst="rect">
            <a:avLst/>
          </a:prstGeom>
          <a:noFill/>
        </p:spPr>
        <p:txBody>
          <a:bodyPr wrap="square" rtlCol="0">
            <a:spAutoFit/>
          </a:bodyPr>
          <a:lstStyle/>
          <a:p>
            <a:endParaRPr lang="en-IN" dirty="0">
              <a:solidFill>
                <a:schemeClr val="accent2">
                  <a:lumMod val="40000"/>
                  <a:lumOff val="60000"/>
                </a:schemeClr>
              </a:solidFill>
              <a:latin typeface="Prata" panose="020B0604020202020204" charset="0"/>
            </a:endParaRPr>
          </a:p>
          <a:p>
            <a:pPr algn="ctr"/>
            <a:r>
              <a:rPr lang="en-US" sz="3000" b="1" dirty="0">
                <a:solidFill>
                  <a:schemeClr val="accent2">
                    <a:lumMod val="40000"/>
                    <a:lumOff val="60000"/>
                  </a:schemeClr>
                </a:solidFill>
                <a:latin typeface="Prata" panose="020B0604020202020204" charset="0"/>
              </a:rPr>
              <a:t>Project: Solving the </a:t>
            </a:r>
            <a:r>
              <a:rPr lang="en-US" sz="3000" b="1" dirty="0" err="1">
                <a:solidFill>
                  <a:schemeClr val="accent2">
                    <a:lumMod val="40000"/>
                    <a:lumOff val="60000"/>
                  </a:schemeClr>
                </a:solidFill>
                <a:latin typeface="Prata" panose="020B0604020202020204" charset="0"/>
              </a:rPr>
              <a:t>CartPole</a:t>
            </a:r>
            <a:r>
              <a:rPr lang="en-US" sz="3000" b="1" dirty="0">
                <a:solidFill>
                  <a:schemeClr val="accent2">
                    <a:lumMod val="40000"/>
                    <a:lumOff val="60000"/>
                  </a:schemeClr>
                </a:solidFill>
                <a:latin typeface="Prata" panose="020B0604020202020204" charset="0"/>
              </a:rPr>
              <a:t> Problem with Deep Q-Networks (DQN)</a:t>
            </a:r>
            <a:endParaRPr lang="en-US" sz="3000" dirty="0">
              <a:solidFill>
                <a:schemeClr val="accent2">
                  <a:lumMod val="40000"/>
                  <a:lumOff val="60000"/>
                </a:schemeClr>
              </a:solidFill>
              <a:latin typeface="Prata" panose="020B0604020202020204" charset="0"/>
            </a:endParaRPr>
          </a:p>
          <a:p>
            <a:endParaRPr lang="en-IN" sz="3000" dirty="0"/>
          </a:p>
          <a:p>
            <a:endParaRPr lang="en-IN" dirty="0"/>
          </a:p>
        </p:txBody>
      </p:sp>
      <p:sp>
        <p:nvSpPr>
          <p:cNvPr id="14" name="TextBox 13">
            <a:extLst>
              <a:ext uri="{FF2B5EF4-FFF2-40B4-BE49-F238E27FC236}">
                <a16:creationId xmlns:a16="http://schemas.microsoft.com/office/drawing/2014/main" xmlns="" id="{19EDFAA8-7A34-AB27-8F05-096DE3AF5E04}"/>
              </a:ext>
            </a:extLst>
          </p:cNvPr>
          <p:cNvSpPr txBox="1"/>
          <p:nvPr/>
        </p:nvSpPr>
        <p:spPr>
          <a:xfrm>
            <a:off x="602166" y="6244683"/>
            <a:ext cx="12651057" cy="1015663"/>
          </a:xfrm>
          <a:prstGeom prst="rect">
            <a:avLst/>
          </a:prstGeom>
          <a:noFill/>
        </p:spPr>
        <p:txBody>
          <a:bodyPr wrap="square" rtlCol="0">
            <a:spAutoFit/>
          </a:bodyPr>
          <a:lstStyle/>
          <a:p>
            <a:r>
              <a:rPr lang="en-US" sz="2000" dirty="0">
                <a:solidFill>
                  <a:schemeClr val="accent2">
                    <a:lumMod val="40000"/>
                    <a:lumOff val="60000"/>
                  </a:schemeClr>
                </a:solidFill>
                <a:latin typeface="Prata" panose="020B0604020202020204" charset="0"/>
              </a:rPr>
              <a:t>Aneesh M S – 1BG23CS014</a:t>
            </a:r>
          </a:p>
          <a:p>
            <a:r>
              <a:rPr lang="en-US" sz="2000" dirty="0">
                <a:solidFill>
                  <a:schemeClr val="accent2">
                    <a:lumMod val="40000"/>
                    <a:lumOff val="60000"/>
                  </a:schemeClr>
                </a:solidFill>
                <a:latin typeface="Prata" panose="020B0604020202020204" charset="0"/>
              </a:rPr>
              <a:t>Divyasree – 1BG23CS036</a:t>
            </a:r>
          </a:p>
          <a:p>
            <a:r>
              <a:rPr lang="en-US" sz="2000" dirty="0">
                <a:solidFill>
                  <a:schemeClr val="accent2">
                    <a:lumMod val="40000"/>
                    <a:lumOff val="60000"/>
                  </a:schemeClr>
                </a:solidFill>
                <a:latin typeface="Prata" panose="020B0604020202020204" charset="0"/>
              </a:rPr>
              <a:t>Kshithija K M – 1BG23CS064</a:t>
            </a:r>
            <a:endParaRPr lang="en-IN" sz="2000" dirty="0">
              <a:solidFill>
                <a:schemeClr val="accent2">
                  <a:lumMod val="40000"/>
                  <a:lumOff val="60000"/>
                </a:schemeClr>
              </a:solidFill>
              <a:latin typeface="Prata" panose="020B0604020202020204" charset="0"/>
            </a:endParaRPr>
          </a:p>
        </p:txBody>
      </p:sp>
      <p:sp>
        <p:nvSpPr>
          <p:cNvPr id="15" name="TextBox 14">
            <a:extLst>
              <a:ext uri="{FF2B5EF4-FFF2-40B4-BE49-F238E27FC236}">
                <a16:creationId xmlns:a16="http://schemas.microsoft.com/office/drawing/2014/main" xmlns="" id="{CE44DF0D-FB91-995B-DAEF-4DD6A65F2C57}"/>
              </a:ext>
            </a:extLst>
          </p:cNvPr>
          <p:cNvSpPr txBox="1"/>
          <p:nvPr/>
        </p:nvSpPr>
        <p:spPr>
          <a:xfrm>
            <a:off x="1864349" y="561104"/>
            <a:ext cx="11876049" cy="769441"/>
          </a:xfrm>
          <a:prstGeom prst="rect">
            <a:avLst/>
          </a:prstGeom>
          <a:noFill/>
        </p:spPr>
        <p:txBody>
          <a:bodyPr wrap="square" rtlCol="0">
            <a:spAutoFit/>
          </a:bodyPr>
          <a:lstStyle/>
          <a:p>
            <a:pPr algn="ctr"/>
            <a:r>
              <a:rPr lang="en-US" sz="4400" dirty="0">
                <a:solidFill>
                  <a:schemeClr val="accent2">
                    <a:lumMod val="40000"/>
                    <a:lumOff val="60000"/>
                  </a:schemeClr>
                </a:solidFill>
                <a:latin typeface="Prata" panose="020B0604020202020204" charset="0"/>
              </a:rPr>
              <a:t>B.N.M Institute of Technology</a:t>
            </a:r>
            <a:endParaRPr lang="en-IN" sz="4400" dirty="0">
              <a:solidFill>
                <a:schemeClr val="accent2">
                  <a:lumMod val="40000"/>
                  <a:lumOff val="60000"/>
                </a:schemeClr>
              </a:solidFill>
              <a:latin typeface="Prata" panose="020B0604020202020204" charset="0"/>
            </a:endParaRPr>
          </a:p>
        </p:txBody>
      </p:sp>
    </p:spTree>
    <p:extLst>
      <p:ext uri="{BB962C8B-B14F-4D97-AF65-F5344CB8AC3E}">
        <p14:creationId xmlns:p14="http://schemas.microsoft.com/office/powerpoint/2010/main" val="4112414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28624"/>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Deep Q-Learning for Control Environments</a:t>
            </a:r>
            <a:endParaRPr lang="en-US" sz="4450" dirty="0"/>
          </a:p>
        </p:txBody>
      </p:sp>
      <p:sp>
        <p:nvSpPr>
          <p:cNvPr id="4" name="Text 1"/>
          <p:cNvSpPr/>
          <p:nvPr/>
        </p:nvSpPr>
        <p:spPr>
          <a:xfrm>
            <a:off x="6280190" y="4086344"/>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Welcome to our presentation on Deep Q-Learning. We explore its application in control environments. Our project focuses on training intelligent agents. We aim to achieve stable and high-performance control. This presentation will cover our objectives, workflow, results, and future plans. We will also discuss the challenges and key learnings.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81844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Project Objective</a:t>
            </a:r>
            <a:endParaRPr lang="en-US" sz="4450" dirty="0"/>
          </a:p>
        </p:txBody>
      </p:sp>
      <p:sp>
        <p:nvSpPr>
          <p:cNvPr id="3" name="Text 1"/>
          <p:cNvSpPr/>
          <p:nvPr/>
        </p:nvSpPr>
        <p:spPr>
          <a:xfrm>
            <a:off x="793790" y="309419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2D4BA"/>
                </a:solidFill>
                <a:latin typeface="Prata" pitchFamily="34" charset="0"/>
                <a:ea typeface="Prata" pitchFamily="34" charset="-122"/>
                <a:cs typeface="Prata" pitchFamily="34" charset="-120"/>
              </a:rPr>
              <a:t>Train DQN Agents</a:t>
            </a:r>
            <a:endParaRPr lang="en-US" sz="2200" dirty="0"/>
          </a:p>
        </p:txBody>
      </p:sp>
      <p:sp>
        <p:nvSpPr>
          <p:cNvPr id="4" name="Text 2"/>
          <p:cNvSpPr/>
          <p:nvPr/>
        </p:nvSpPr>
        <p:spPr>
          <a:xfrm>
            <a:off x="793790" y="3675340"/>
            <a:ext cx="2845594" cy="217741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To train and evaluate Deep Q-Network (DQN) agents. This involves developing neural networks. They learn optimal actions from experience.</a:t>
            </a:r>
            <a:endParaRPr lang="en-US" sz="1750" dirty="0"/>
          </a:p>
        </p:txBody>
      </p:sp>
      <p:sp>
        <p:nvSpPr>
          <p:cNvPr id="5" name="Text 3"/>
          <p:cNvSpPr/>
          <p:nvPr/>
        </p:nvSpPr>
        <p:spPr>
          <a:xfrm>
            <a:off x="4200406" y="3094196"/>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F2D4BA"/>
                </a:solidFill>
                <a:latin typeface="Prata" pitchFamily="34" charset="0"/>
                <a:ea typeface="Prata" pitchFamily="34" charset="-122"/>
                <a:cs typeface="Prata" pitchFamily="34" charset="-120"/>
              </a:rPr>
              <a:t>OpenAI Gym Environments</a:t>
            </a:r>
            <a:endParaRPr lang="en-US" sz="2200" dirty="0"/>
          </a:p>
        </p:txBody>
      </p:sp>
      <p:sp>
        <p:nvSpPr>
          <p:cNvPr id="6" name="Text 4"/>
          <p:cNvSpPr/>
          <p:nvPr/>
        </p:nvSpPr>
        <p:spPr>
          <a:xfrm>
            <a:off x="4200406" y="4029670"/>
            <a:ext cx="2845594" cy="217741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Focus on OpenAI Gym's CartPole-v1 and MountainCar-v0. These are simulated physics environments. They offer distinct control challenges.</a:t>
            </a:r>
            <a:endParaRPr lang="en-US" sz="1750" dirty="0"/>
          </a:p>
        </p:txBody>
      </p:sp>
      <p:sp>
        <p:nvSpPr>
          <p:cNvPr id="7" name="Text 5"/>
          <p:cNvSpPr/>
          <p:nvPr/>
        </p:nvSpPr>
        <p:spPr>
          <a:xfrm>
            <a:off x="7607022" y="3094196"/>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F2D4BA"/>
                </a:solidFill>
                <a:latin typeface="Prata" pitchFamily="34" charset="0"/>
                <a:ea typeface="Prata" pitchFamily="34" charset="-122"/>
                <a:cs typeface="Prata" pitchFamily="34" charset="-120"/>
              </a:rPr>
              <a:t>Achieve Stable Control</a:t>
            </a:r>
            <a:endParaRPr lang="en-US" sz="2200" dirty="0"/>
          </a:p>
        </p:txBody>
      </p:sp>
      <p:sp>
        <p:nvSpPr>
          <p:cNvPr id="8" name="Text 6"/>
          <p:cNvSpPr/>
          <p:nvPr/>
        </p:nvSpPr>
        <p:spPr>
          <a:xfrm>
            <a:off x="7607022" y="4029670"/>
            <a:ext cx="2845594" cy="217741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The primary goal is stable control and high performance. Agents must consistently succeed in tasks. Performance metrics will guide training.</a:t>
            </a:r>
            <a:endParaRPr lang="en-US" sz="1750" dirty="0"/>
          </a:p>
        </p:txBody>
      </p:sp>
      <p:sp>
        <p:nvSpPr>
          <p:cNvPr id="9" name="Text 7"/>
          <p:cNvSpPr/>
          <p:nvPr/>
        </p:nvSpPr>
        <p:spPr>
          <a:xfrm>
            <a:off x="11013638" y="309419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2D4BA"/>
                </a:solidFill>
                <a:latin typeface="Prata" pitchFamily="34" charset="0"/>
                <a:ea typeface="Prata" pitchFamily="34" charset="-122"/>
                <a:cs typeface="Prata" pitchFamily="34" charset="-120"/>
              </a:rPr>
              <a:t>Surpass Baseline</a:t>
            </a:r>
            <a:endParaRPr lang="en-US" sz="2200" dirty="0"/>
          </a:p>
        </p:txBody>
      </p:sp>
      <p:sp>
        <p:nvSpPr>
          <p:cNvPr id="10" name="Text 8"/>
          <p:cNvSpPr/>
          <p:nvPr/>
        </p:nvSpPr>
        <p:spPr>
          <a:xfrm>
            <a:off x="11013638" y="3675340"/>
            <a:ext cx="2845594" cy="217741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Significantly surpass baseline random agent performance. This validates the effectiveness of DQN. It shows learned intelligence.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15077" y="501253"/>
            <a:ext cx="4393525" cy="549116"/>
          </a:xfrm>
          <a:prstGeom prst="rect">
            <a:avLst/>
          </a:prstGeom>
          <a:noFill/>
          <a:ln/>
        </p:spPr>
        <p:txBody>
          <a:bodyPr wrap="none" lIns="0" tIns="0" rIns="0" bIns="0" rtlCol="0" anchor="t"/>
          <a:lstStyle/>
          <a:p>
            <a:pPr marL="0" indent="0" algn="l">
              <a:lnSpc>
                <a:spcPts val="4300"/>
              </a:lnSpc>
              <a:buNone/>
            </a:pPr>
            <a:r>
              <a:rPr lang="en-US" sz="3450" dirty="0">
                <a:solidFill>
                  <a:srgbClr val="F2D4BA"/>
                </a:solidFill>
                <a:latin typeface="Prata" pitchFamily="34" charset="0"/>
                <a:ea typeface="Prata" pitchFamily="34" charset="-122"/>
                <a:cs typeface="Prata" pitchFamily="34" charset="-120"/>
              </a:rPr>
              <a:t>Technical Workflow</a:t>
            </a:r>
            <a:endParaRPr lang="en-US" sz="3450" dirty="0"/>
          </a:p>
        </p:txBody>
      </p:sp>
      <p:pic>
        <p:nvPicPr>
          <p:cNvPr id="3" name="Image 0" descr="preencoded.png"/>
          <p:cNvPicPr>
            <a:picLocks noChangeAspect="1"/>
          </p:cNvPicPr>
          <p:nvPr/>
        </p:nvPicPr>
        <p:blipFill>
          <a:blip r:embed="rId3"/>
          <a:stretch>
            <a:fillRect/>
          </a:stretch>
        </p:blipFill>
        <p:spPr>
          <a:xfrm>
            <a:off x="615077" y="1401842"/>
            <a:ext cx="878681" cy="1054418"/>
          </a:xfrm>
          <a:prstGeom prst="rect">
            <a:avLst/>
          </a:prstGeom>
        </p:spPr>
      </p:pic>
      <p:sp>
        <p:nvSpPr>
          <p:cNvPr id="4" name="Text 1"/>
          <p:cNvSpPr/>
          <p:nvPr/>
        </p:nvSpPr>
        <p:spPr>
          <a:xfrm>
            <a:off x="1669494" y="1577578"/>
            <a:ext cx="3859292" cy="274558"/>
          </a:xfrm>
          <a:prstGeom prst="rect">
            <a:avLst/>
          </a:prstGeom>
          <a:noFill/>
          <a:ln/>
        </p:spPr>
        <p:txBody>
          <a:bodyPr wrap="none" lIns="0" tIns="0" rIns="0" bIns="0" rtlCol="0" anchor="t"/>
          <a:lstStyle/>
          <a:p>
            <a:pPr marL="0" indent="0" algn="l">
              <a:lnSpc>
                <a:spcPts val="2150"/>
              </a:lnSpc>
              <a:buNone/>
            </a:pPr>
            <a:r>
              <a:rPr lang="en-US" sz="1700" dirty="0">
                <a:solidFill>
                  <a:srgbClr val="BDA189"/>
                </a:solidFill>
                <a:latin typeface="Prata" pitchFamily="34" charset="0"/>
                <a:ea typeface="Prata" pitchFamily="34" charset="-122"/>
                <a:cs typeface="Prata" pitchFamily="34" charset="-120"/>
              </a:rPr>
              <a:t>Reinforcement Learning Framework</a:t>
            </a:r>
            <a:endParaRPr lang="en-US" sz="1700" dirty="0"/>
          </a:p>
        </p:txBody>
      </p:sp>
      <p:sp>
        <p:nvSpPr>
          <p:cNvPr id="5" name="Text 2"/>
          <p:cNvSpPr/>
          <p:nvPr/>
        </p:nvSpPr>
        <p:spPr>
          <a:xfrm>
            <a:off x="1669494" y="1957507"/>
            <a:ext cx="12345829" cy="281107"/>
          </a:xfrm>
          <a:prstGeom prst="rect">
            <a:avLst/>
          </a:prstGeom>
          <a:noFill/>
          <a:ln/>
        </p:spPr>
        <p:txBody>
          <a:bodyPr wrap="none" lIns="0" tIns="0" rIns="0" bIns="0" rtlCol="0" anchor="t"/>
          <a:lstStyle/>
          <a:p>
            <a:pPr marL="0" indent="0" algn="l">
              <a:lnSpc>
                <a:spcPts val="2200"/>
              </a:lnSpc>
              <a:buNone/>
            </a:pPr>
            <a:r>
              <a:rPr lang="en-US" sz="1350" dirty="0">
                <a:solidFill>
                  <a:srgbClr val="BDA189"/>
                </a:solidFill>
                <a:latin typeface="Manrope" pitchFamily="34" charset="0"/>
                <a:ea typeface="Manrope" pitchFamily="34" charset="-122"/>
                <a:cs typeface="Manrope" pitchFamily="34" charset="-120"/>
              </a:rPr>
              <a:t>OpenAI Gym for environment interaction. It provides standardised interfaces. This eases agent training. It's a robust simulation platform.</a:t>
            </a:r>
            <a:endParaRPr lang="en-US" sz="1350" dirty="0"/>
          </a:p>
        </p:txBody>
      </p:sp>
      <p:pic>
        <p:nvPicPr>
          <p:cNvPr id="6" name="Image 1" descr="preencoded.png"/>
          <p:cNvPicPr>
            <a:picLocks noChangeAspect="1"/>
          </p:cNvPicPr>
          <p:nvPr/>
        </p:nvPicPr>
        <p:blipFill>
          <a:blip r:embed="rId4"/>
          <a:stretch>
            <a:fillRect/>
          </a:stretch>
        </p:blipFill>
        <p:spPr>
          <a:xfrm>
            <a:off x="615077" y="2456259"/>
            <a:ext cx="878681" cy="1054418"/>
          </a:xfrm>
          <a:prstGeom prst="rect">
            <a:avLst/>
          </a:prstGeom>
        </p:spPr>
      </p:pic>
      <p:sp>
        <p:nvSpPr>
          <p:cNvPr id="7" name="Text 3"/>
          <p:cNvSpPr/>
          <p:nvPr/>
        </p:nvSpPr>
        <p:spPr>
          <a:xfrm>
            <a:off x="1669494" y="2631996"/>
            <a:ext cx="2420779" cy="274558"/>
          </a:xfrm>
          <a:prstGeom prst="rect">
            <a:avLst/>
          </a:prstGeom>
          <a:noFill/>
          <a:ln/>
        </p:spPr>
        <p:txBody>
          <a:bodyPr wrap="none" lIns="0" tIns="0" rIns="0" bIns="0" rtlCol="0" anchor="t"/>
          <a:lstStyle/>
          <a:p>
            <a:pPr marL="0" indent="0" algn="l">
              <a:lnSpc>
                <a:spcPts val="2150"/>
              </a:lnSpc>
              <a:buNone/>
            </a:pPr>
            <a:r>
              <a:rPr lang="en-US" sz="1700" dirty="0">
                <a:solidFill>
                  <a:srgbClr val="BDA189"/>
                </a:solidFill>
                <a:latin typeface="Prata" pitchFamily="34" charset="0"/>
                <a:ea typeface="Prata" pitchFamily="34" charset="-122"/>
                <a:cs typeface="Prata" pitchFamily="34" charset="-120"/>
              </a:rPr>
              <a:t>Deep Learning Library</a:t>
            </a:r>
            <a:endParaRPr lang="en-US" sz="1700" dirty="0"/>
          </a:p>
        </p:txBody>
      </p:sp>
      <p:sp>
        <p:nvSpPr>
          <p:cNvPr id="8" name="Text 4"/>
          <p:cNvSpPr/>
          <p:nvPr/>
        </p:nvSpPr>
        <p:spPr>
          <a:xfrm>
            <a:off x="1669494" y="3011924"/>
            <a:ext cx="12345829" cy="281107"/>
          </a:xfrm>
          <a:prstGeom prst="rect">
            <a:avLst/>
          </a:prstGeom>
          <a:noFill/>
          <a:ln/>
        </p:spPr>
        <p:txBody>
          <a:bodyPr wrap="none" lIns="0" tIns="0" rIns="0" bIns="0" rtlCol="0" anchor="t"/>
          <a:lstStyle/>
          <a:p>
            <a:pPr marL="0" indent="0" algn="l">
              <a:lnSpc>
                <a:spcPts val="2200"/>
              </a:lnSpc>
              <a:buNone/>
            </a:pPr>
            <a:r>
              <a:rPr lang="en-US" sz="1350" dirty="0">
                <a:solidFill>
                  <a:srgbClr val="BDA189"/>
                </a:solidFill>
                <a:latin typeface="Manrope" pitchFamily="34" charset="0"/>
                <a:ea typeface="Manrope" pitchFamily="34" charset="-122"/>
                <a:cs typeface="Manrope" pitchFamily="34" charset="-120"/>
              </a:rPr>
              <a:t>PyTorch 1.13.1 for neural network implementation. This powerful library facilitates deep learning. It supports dynamic computation graphs.</a:t>
            </a:r>
            <a:endParaRPr lang="en-US" sz="1350" dirty="0"/>
          </a:p>
        </p:txBody>
      </p:sp>
      <p:pic>
        <p:nvPicPr>
          <p:cNvPr id="9" name="Image 2" descr="preencoded.png"/>
          <p:cNvPicPr>
            <a:picLocks noChangeAspect="1"/>
          </p:cNvPicPr>
          <p:nvPr/>
        </p:nvPicPr>
        <p:blipFill>
          <a:blip r:embed="rId5"/>
          <a:stretch>
            <a:fillRect/>
          </a:stretch>
        </p:blipFill>
        <p:spPr>
          <a:xfrm>
            <a:off x="615077" y="3510677"/>
            <a:ext cx="878681" cy="1054418"/>
          </a:xfrm>
          <a:prstGeom prst="rect">
            <a:avLst/>
          </a:prstGeom>
        </p:spPr>
      </p:pic>
      <p:sp>
        <p:nvSpPr>
          <p:cNvPr id="10" name="Text 5"/>
          <p:cNvSpPr/>
          <p:nvPr/>
        </p:nvSpPr>
        <p:spPr>
          <a:xfrm>
            <a:off x="1669494" y="3686413"/>
            <a:ext cx="2546390" cy="274558"/>
          </a:xfrm>
          <a:prstGeom prst="rect">
            <a:avLst/>
          </a:prstGeom>
          <a:noFill/>
          <a:ln/>
        </p:spPr>
        <p:txBody>
          <a:bodyPr wrap="none" lIns="0" tIns="0" rIns="0" bIns="0" rtlCol="0" anchor="t"/>
          <a:lstStyle/>
          <a:p>
            <a:pPr marL="0" indent="0" algn="l">
              <a:lnSpc>
                <a:spcPts val="2150"/>
              </a:lnSpc>
              <a:buNone/>
            </a:pPr>
            <a:r>
              <a:rPr lang="en-US" sz="1700" dirty="0">
                <a:solidFill>
                  <a:srgbClr val="BDA189"/>
                </a:solidFill>
                <a:latin typeface="Prata" pitchFamily="34" charset="0"/>
                <a:ea typeface="Prata" pitchFamily="34" charset="-122"/>
                <a:cs typeface="Prata" pitchFamily="34" charset="-120"/>
              </a:rPr>
              <a:t>Q-Network Architecture</a:t>
            </a:r>
            <a:endParaRPr lang="en-US" sz="1700" dirty="0"/>
          </a:p>
        </p:txBody>
      </p:sp>
      <p:sp>
        <p:nvSpPr>
          <p:cNvPr id="11" name="Text 6"/>
          <p:cNvSpPr/>
          <p:nvPr/>
        </p:nvSpPr>
        <p:spPr>
          <a:xfrm>
            <a:off x="1669494" y="4066342"/>
            <a:ext cx="12345829" cy="281107"/>
          </a:xfrm>
          <a:prstGeom prst="rect">
            <a:avLst/>
          </a:prstGeom>
          <a:noFill/>
          <a:ln/>
        </p:spPr>
        <p:txBody>
          <a:bodyPr wrap="none" lIns="0" tIns="0" rIns="0" bIns="0" rtlCol="0" anchor="t"/>
          <a:lstStyle/>
          <a:p>
            <a:pPr marL="0" indent="0" algn="l">
              <a:lnSpc>
                <a:spcPts val="2200"/>
              </a:lnSpc>
              <a:buNone/>
            </a:pPr>
            <a:r>
              <a:rPr lang="en-US" sz="1350" dirty="0">
                <a:solidFill>
                  <a:srgbClr val="BDA189"/>
                </a:solidFill>
                <a:latin typeface="Manrope" pitchFamily="34" charset="0"/>
                <a:ea typeface="Manrope" pitchFamily="34" charset="-122"/>
                <a:cs typeface="Manrope" pitchFamily="34" charset="-120"/>
              </a:rPr>
              <a:t>Two hidden layers (128, 64 neurons). ReLU activation ensures non-linearity. This architecture balances complexity and performance.</a:t>
            </a:r>
            <a:endParaRPr lang="en-US" sz="1350" dirty="0"/>
          </a:p>
        </p:txBody>
      </p:sp>
      <p:pic>
        <p:nvPicPr>
          <p:cNvPr id="12" name="Image 3" descr="preencoded.png"/>
          <p:cNvPicPr>
            <a:picLocks noChangeAspect="1"/>
          </p:cNvPicPr>
          <p:nvPr/>
        </p:nvPicPr>
        <p:blipFill>
          <a:blip r:embed="rId6"/>
          <a:stretch>
            <a:fillRect/>
          </a:stretch>
        </p:blipFill>
        <p:spPr>
          <a:xfrm>
            <a:off x="615077" y="4565094"/>
            <a:ext cx="878681" cy="1054418"/>
          </a:xfrm>
          <a:prstGeom prst="rect">
            <a:avLst/>
          </a:prstGeom>
        </p:spPr>
      </p:pic>
      <p:sp>
        <p:nvSpPr>
          <p:cNvPr id="13" name="Text 7"/>
          <p:cNvSpPr/>
          <p:nvPr/>
        </p:nvSpPr>
        <p:spPr>
          <a:xfrm>
            <a:off x="1669494" y="4740831"/>
            <a:ext cx="2710815" cy="274558"/>
          </a:xfrm>
          <a:prstGeom prst="rect">
            <a:avLst/>
          </a:prstGeom>
          <a:noFill/>
          <a:ln/>
        </p:spPr>
        <p:txBody>
          <a:bodyPr wrap="none" lIns="0" tIns="0" rIns="0" bIns="0" rtlCol="0" anchor="t"/>
          <a:lstStyle/>
          <a:p>
            <a:pPr marL="0" indent="0" algn="l">
              <a:lnSpc>
                <a:spcPts val="2150"/>
              </a:lnSpc>
              <a:buNone/>
            </a:pPr>
            <a:r>
              <a:rPr lang="en-US" sz="1700" dirty="0">
                <a:solidFill>
                  <a:srgbClr val="BDA189"/>
                </a:solidFill>
                <a:latin typeface="Prata" pitchFamily="34" charset="0"/>
                <a:ea typeface="Prata" pitchFamily="34" charset="-122"/>
                <a:cs typeface="Prata" pitchFamily="34" charset="-120"/>
              </a:rPr>
              <a:t>Experience Replay Buffer</a:t>
            </a:r>
            <a:endParaRPr lang="en-US" sz="1700" dirty="0"/>
          </a:p>
        </p:txBody>
      </p:sp>
      <p:sp>
        <p:nvSpPr>
          <p:cNvPr id="14" name="Text 8"/>
          <p:cNvSpPr/>
          <p:nvPr/>
        </p:nvSpPr>
        <p:spPr>
          <a:xfrm>
            <a:off x="1669494" y="5120759"/>
            <a:ext cx="12345829" cy="281107"/>
          </a:xfrm>
          <a:prstGeom prst="rect">
            <a:avLst/>
          </a:prstGeom>
          <a:noFill/>
          <a:ln/>
        </p:spPr>
        <p:txBody>
          <a:bodyPr wrap="none" lIns="0" tIns="0" rIns="0" bIns="0" rtlCol="0" anchor="t"/>
          <a:lstStyle/>
          <a:p>
            <a:pPr marL="0" indent="0" algn="l">
              <a:lnSpc>
                <a:spcPts val="2200"/>
              </a:lnSpc>
              <a:buNone/>
            </a:pPr>
            <a:r>
              <a:rPr lang="en-US" sz="1350" dirty="0">
                <a:solidFill>
                  <a:srgbClr val="BDA189"/>
                </a:solidFill>
                <a:latin typeface="Manrope" pitchFamily="34" charset="0"/>
                <a:ea typeface="Manrope" pitchFamily="34" charset="-122"/>
                <a:cs typeface="Manrope" pitchFamily="34" charset="-120"/>
              </a:rPr>
              <a:t>Capacity of 100,000 transitions. It decorrelates samples during training. This improves learning stability and efficiency.</a:t>
            </a:r>
            <a:endParaRPr lang="en-US" sz="1350" dirty="0"/>
          </a:p>
        </p:txBody>
      </p:sp>
      <p:pic>
        <p:nvPicPr>
          <p:cNvPr id="15" name="Image 4" descr="preencoded.png"/>
          <p:cNvPicPr>
            <a:picLocks noChangeAspect="1"/>
          </p:cNvPicPr>
          <p:nvPr/>
        </p:nvPicPr>
        <p:blipFill>
          <a:blip r:embed="rId7"/>
          <a:stretch>
            <a:fillRect/>
          </a:stretch>
        </p:blipFill>
        <p:spPr>
          <a:xfrm>
            <a:off x="615077" y="5619512"/>
            <a:ext cx="878681" cy="1054418"/>
          </a:xfrm>
          <a:prstGeom prst="rect">
            <a:avLst/>
          </a:prstGeom>
        </p:spPr>
      </p:pic>
      <p:sp>
        <p:nvSpPr>
          <p:cNvPr id="16" name="Text 9"/>
          <p:cNvSpPr/>
          <p:nvPr/>
        </p:nvSpPr>
        <p:spPr>
          <a:xfrm>
            <a:off x="1669494" y="5795248"/>
            <a:ext cx="2196703" cy="274558"/>
          </a:xfrm>
          <a:prstGeom prst="rect">
            <a:avLst/>
          </a:prstGeom>
          <a:noFill/>
          <a:ln/>
        </p:spPr>
        <p:txBody>
          <a:bodyPr wrap="none" lIns="0" tIns="0" rIns="0" bIns="0" rtlCol="0" anchor="t"/>
          <a:lstStyle/>
          <a:p>
            <a:pPr marL="0" indent="0" algn="l">
              <a:lnSpc>
                <a:spcPts val="2150"/>
              </a:lnSpc>
              <a:buNone/>
            </a:pPr>
            <a:r>
              <a:rPr lang="en-US" sz="1700" dirty="0">
                <a:solidFill>
                  <a:srgbClr val="BDA189"/>
                </a:solidFill>
                <a:latin typeface="Prata" pitchFamily="34" charset="0"/>
                <a:ea typeface="Prata" pitchFamily="34" charset="-122"/>
                <a:cs typeface="Prata" pitchFamily="34" charset="-120"/>
              </a:rPr>
              <a:t>Exploration Strategy</a:t>
            </a:r>
            <a:endParaRPr lang="en-US" sz="1700" dirty="0"/>
          </a:p>
        </p:txBody>
      </p:sp>
      <p:sp>
        <p:nvSpPr>
          <p:cNvPr id="17" name="Text 10"/>
          <p:cNvSpPr/>
          <p:nvPr/>
        </p:nvSpPr>
        <p:spPr>
          <a:xfrm>
            <a:off x="1669494" y="6175177"/>
            <a:ext cx="12345829" cy="281107"/>
          </a:xfrm>
          <a:prstGeom prst="rect">
            <a:avLst/>
          </a:prstGeom>
          <a:noFill/>
          <a:ln/>
        </p:spPr>
        <p:txBody>
          <a:bodyPr wrap="none" lIns="0" tIns="0" rIns="0" bIns="0" rtlCol="0" anchor="t"/>
          <a:lstStyle/>
          <a:p>
            <a:pPr marL="0" indent="0" algn="l">
              <a:lnSpc>
                <a:spcPts val="2200"/>
              </a:lnSpc>
              <a:buNone/>
            </a:pPr>
            <a:r>
              <a:rPr lang="en-US" sz="1350" dirty="0">
                <a:solidFill>
                  <a:srgbClr val="BDA189"/>
                </a:solidFill>
                <a:latin typeface="Manrope" pitchFamily="34" charset="0"/>
                <a:ea typeface="Manrope" pitchFamily="34" charset="-122"/>
                <a:cs typeface="Manrope" pitchFamily="34" charset="-120"/>
              </a:rPr>
              <a:t>Epsilon-greedy, decaying from 1.0 to 0.01. This occurs over 10,000 episodes. It balances exploration with exploitation.</a:t>
            </a:r>
            <a:endParaRPr lang="en-US" sz="1350" dirty="0"/>
          </a:p>
        </p:txBody>
      </p:sp>
      <p:pic>
        <p:nvPicPr>
          <p:cNvPr id="18" name="Image 5" descr="preencoded.png"/>
          <p:cNvPicPr>
            <a:picLocks noChangeAspect="1"/>
          </p:cNvPicPr>
          <p:nvPr/>
        </p:nvPicPr>
        <p:blipFill>
          <a:blip r:embed="rId8"/>
          <a:stretch>
            <a:fillRect/>
          </a:stretch>
        </p:blipFill>
        <p:spPr>
          <a:xfrm>
            <a:off x="615077" y="6673929"/>
            <a:ext cx="878681" cy="1054418"/>
          </a:xfrm>
          <a:prstGeom prst="rect">
            <a:avLst/>
          </a:prstGeom>
        </p:spPr>
      </p:pic>
      <p:sp>
        <p:nvSpPr>
          <p:cNvPr id="19" name="Text 11"/>
          <p:cNvSpPr/>
          <p:nvPr/>
        </p:nvSpPr>
        <p:spPr>
          <a:xfrm>
            <a:off x="1669494" y="6849666"/>
            <a:ext cx="2196703" cy="274558"/>
          </a:xfrm>
          <a:prstGeom prst="rect">
            <a:avLst/>
          </a:prstGeom>
          <a:noFill/>
          <a:ln/>
        </p:spPr>
        <p:txBody>
          <a:bodyPr wrap="none" lIns="0" tIns="0" rIns="0" bIns="0" rtlCol="0" anchor="t"/>
          <a:lstStyle/>
          <a:p>
            <a:pPr marL="0" indent="0" algn="l">
              <a:lnSpc>
                <a:spcPts val="2150"/>
              </a:lnSpc>
              <a:buNone/>
            </a:pPr>
            <a:r>
              <a:rPr lang="en-US" sz="1700" dirty="0">
                <a:solidFill>
                  <a:srgbClr val="BDA189"/>
                </a:solidFill>
                <a:latin typeface="Prata" pitchFamily="34" charset="0"/>
                <a:ea typeface="Prata" pitchFamily="34" charset="-122"/>
                <a:cs typeface="Prata" pitchFamily="34" charset="-120"/>
              </a:rPr>
              <a:t>Optimization</a:t>
            </a:r>
            <a:endParaRPr lang="en-US" sz="1700" dirty="0"/>
          </a:p>
        </p:txBody>
      </p:sp>
      <p:sp>
        <p:nvSpPr>
          <p:cNvPr id="20" name="Text 12"/>
          <p:cNvSpPr/>
          <p:nvPr/>
        </p:nvSpPr>
        <p:spPr>
          <a:xfrm>
            <a:off x="1669494" y="7229594"/>
            <a:ext cx="12345829" cy="281107"/>
          </a:xfrm>
          <a:prstGeom prst="rect">
            <a:avLst/>
          </a:prstGeom>
          <a:noFill/>
          <a:ln/>
        </p:spPr>
        <p:txBody>
          <a:bodyPr wrap="none" lIns="0" tIns="0" rIns="0" bIns="0" rtlCol="0" anchor="t"/>
          <a:lstStyle/>
          <a:p>
            <a:pPr marL="0" indent="0" algn="l">
              <a:lnSpc>
                <a:spcPts val="2200"/>
              </a:lnSpc>
              <a:buNone/>
            </a:pPr>
            <a:r>
              <a:rPr lang="en-US" sz="1350" dirty="0">
                <a:solidFill>
                  <a:srgbClr val="BDA189"/>
                </a:solidFill>
                <a:latin typeface="Manrope" pitchFamily="34" charset="0"/>
                <a:ea typeface="Manrope" pitchFamily="34" charset="-122"/>
                <a:cs typeface="Manrope" pitchFamily="34" charset="-120"/>
              </a:rPr>
              <a:t>Adam optimizer with a learning rate of 0.0005. This optimises neural network weights. It helps in converging to optimal policies.</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10445"/>
          </a:xfrm>
          <a:prstGeom prst="rect">
            <a:avLst/>
          </a:prstGeom>
        </p:spPr>
      </p:pic>
      <p:sp>
        <p:nvSpPr>
          <p:cNvPr id="3" name="Text 0"/>
          <p:cNvSpPr/>
          <p:nvPr/>
        </p:nvSpPr>
        <p:spPr>
          <a:xfrm>
            <a:off x="730925" y="3515797"/>
            <a:ext cx="5229106" cy="652582"/>
          </a:xfrm>
          <a:prstGeom prst="rect">
            <a:avLst/>
          </a:prstGeom>
          <a:noFill/>
          <a:ln/>
        </p:spPr>
        <p:txBody>
          <a:bodyPr wrap="none" lIns="0" tIns="0" rIns="0" bIns="0" rtlCol="0" anchor="t"/>
          <a:lstStyle/>
          <a:p>
            <a:pPr marL="0" indent="0" algn="l">
              <a:lnSpc>
                <a:spcPts val="5100"/>
              </a:lnSpc>
              <a:buNone/>
            </a:pPr>
            <a:r>
              <a:rPr lang="en-US" sz="4100" dirty="0">
                <a:solidFill>
                  <a:srgbClr val="F2D4BA"/>
                </a:solidFill>
                <a:latin typeface="Prata" pitchFamily="34" charset="0"/>
                <a:ea typeface="Prata" pitchFamily="34" charset="-122"/>
                <a:cs typeface="Prata" pitchFamily="34" charset="-120"/>
              </a:rPr>
              <a:t>Performance Results</a:t>
            </a:r>
            <a:endParaRPr lang="en-US" sz="4100" dirty="0"/>
          </a:p>
        </p:txBody>
      </p:sp>
      <p:sp>
        <p:nvSpPr>
          <p:cNvPr id="4" name="Text 1"/>
          <p:cNvSpPr/>
          <p:nvPr/>
        </p:nvSpPr>
        <p:spPr>
          <a:xfrm>
            <a:off x="730925" y="4586049"/>
            <a:ext cx="3096339" cy="689134"/>
          </a:xfrm>
          <a:prstGeom prst="rect">
            <a:avLst/>
          </a:prstGeom>
          <a:noFill/>
          <a:ln/>
        </p:spPr>
        <p:txBody>
          <a:bodyPr wrap="none" lIns="0" tIns="0" rIns="0" bIns="0" rtlCol="0" anchor="t"/>
          <a:lstStyle/>
          <a:p>
            <a:pPr marL="0" indent="0" algn="ctr">
              <a:lnSpc>
                <a:spcPts val="5400"/>
              </a:lnSpc>
              <a:buNone/>
            </a:pPr>
            <a:r>
              <a:rPr lang="en-US" sz="5400" dirty="0">
                <a:solidFill>
                  <a:srgbClr val="BDA189"/>
                </a:solidFill>
                <a:latin typeface="Prata" pitchFamily="34" charset="0"/>
                <a:ea typeface="Prata" pitchFamily="34" charset="-122"/>
                <a:cs typeface="Prata" pitchFamily="34" charset="-120"/>
              </a:rPr>
              <a:t>200</a:t>
            </a:r>
            <a:endParaRPr lang="en-US" sz="5400" dirty="0"/>
          </a:p>
        </p:txBody>
      </p:sp>
      <p:sp>
        <p:nvSpPr>
          <p:cNvPr id="5" name="Text 2"/>
          <p:cNvSpPr/>
          <p:nvPr/>
        </p:nvSpPr>
        <p:spPr>
          <a:xfrm>
            <a:off x="973812" y="5536168"/>
            <a:ext cx="2610445" cy="326350"/>
          </a:xfrm>
          <a:prstGeom prst="rect">
            <a:avLst/>
          </a:prstGeom>
          <a:noFill/>
          <a:ln/>
        </p:spPr>
        <p:txBody>
          <a:bodyPr wrap="none" lIns="0" tIns="0" rIns="0" bIns="0" rtlCol="0" anchor="t"/>
          <a:lstStyle/>
          <a:p>
            <a:pPr marL="0" indent="0" algn="ctr">
              <a:lnSpc>
                <a:spcPts val="2550"/>
              </a:lnSpc>
              <a:buNone/>
            </a:pPr>
            <a:r>
              <a:rPr lang="en-US" sz="2050" dirty="0">
                <a:solidFill>
                  <a:srgbClr val="BDA189"/>
                </a:solidFill>
                <a:latin typeface="Prata" pitchFamily="34" charset="0"/>
                <a:ea typeface="Prata" pitchFamily="34" charset="-122"/>
                <a:cs typeface="Prata" pitchFamily="34" charset="-120"/>
              </a:rPr>
              <a:t>CartPole-v1 Score</a:t>
            </a:r>
            <a:endParaRPr lang="en-US" sz="2050" dirty="0"/>
          </a:p>
        </p:txBody>
      </p:sp>
      <p:sp>
        <p:nvSpPr>
          <p:cNvPr id="6" name="Text 3"/>
          <p:cNvSpPr/>
          <p:nvPr/>
        </p:nvSpPr>
        <p:spPr>
          <a:xfrm>
            <a:off x="730925" y="5987772"/>
            <a:ext cx="3096339" cy="1336358"/>
          </a:xfrm>
          <a:prstGeom prst="rect">
            <a:avLst/>
          </a:prstGeom>
          <a:noFill/>
          <a:ln/>
        </p:spPr>
        <p:txBody>
          <a:bodyPr wrap="square" lIns="0" tIns="0" rIns="0" bIns="0" rtlCol="0" anchor="t"/>
          <a:lstStyle/>
          <a:p>
            <a:pPr marL="0" indent="0" algn="ctr">
              <a:lnSpc>
                <a:spcPts val="2600"/>
              </a:lnSpc>
              <a:buNone/>
            </a:pPr>
            <a:r>
              <a:rPr lang="en-US" sz="1600" dirty="0">
                <a:solidFill>
                  <a:srgbClr val="BDA189"/>
                </a:solidFill>
                <a:latin typeface="Manrope" pitchFamily="34" charset="0"/>
                <a:ea typeface="Manrope" pitchFamily="34" charset="-122"/>
                <a:cs typeface="Manrope" pitchFamily="34" charset="-120"/>
              </a:rPr>
              <a:t>DQN agent achieved an average score. This was over 100 consecutive episodes. It indicates stable pole balancing.</a:t>
            </a:r>
            <a:endParaRPr lang="en-US" sz="1600" dirty="0"/>
          </a:p>
        </p:txBody>
      </p:sp>
      <p:sp>
        <p:nvSpPr>
          <p:cNvPr id="7" name="Text 4"/>
          <p:cNvSpPr/>
          <p:nvPr/>
        </p:nvSpPr>
        <p:spPr>
          <a:xfrm>
            <a:off x="4088249" y="4586049"/>
            <a:ext cx="3096458" cy="689134"/>
          </a:xfrm>
          <a:prstGeom prst="rect">
            <a:avLst/>
          </a:prstGeom>
          <a:noFill/>
          <a:ln/>
        </p:spPr>
        <p:txBody>
          <a:bodyPr wrap="none" lIns="0" tIns="0" rIns="0" bIns="0" rtlCol="0" anchor="t"/>
          <a:lstStyle/>
          <a:p>
            <a:pPr marL="0" indent="0" algn="ctr">
              <a:lnSpc>
                <a:spcPts val="5400"/>
              </a:lnSpc>
              <a:buNone/>
            </a:pPr>
            <a:r>
              <a:rPr lang="en-US" sz="5400" dirty="0">
                <a:solidFill>
                  <a:srgbClr val="BDA189"/>
                </a:solidFill>
                <a:latin typeface="Prata" pitchFamily="34" charset="0"/>
                <a:ea typeface="Prata" pitchFamily="34" charset="-122"/>
                <a:cs typeface="Prata" pitchFamily="34" charset="-120"/>
              </a:rPr>
              <a:t>20-25</a:t>
            </a:r>
            <a:endParaRPr lang="en-US" sz="5400" dirty="0"/>
          </a:p>
        </p:txBody>
      </p:sp>
      <p:sp>
        <p:nvSpPr>
          <p:cNvPr id="8" name="Text 5"/>
          <p:cNvSpPr/>
          <p:nvPr/>
        </p:nvSpPr>
        <p:spPr>
          <a:xfrm>
            <a:off x="4331256" y="5536168"/>
            <a:ext cx="2610445" cy="326350"/>
          </a:xfrm>
          <a:prstGeom prst="rect">
            <a:avLst/>
          </a:prstGeom>
          <a:noFill/>
          <a:ln/>
        </p:spPr>
        <p:txBody>
          <a:bodyPr wrap="none" lIns="0" tIns="0" rIns="0" bIns="0" rtlCol="0" anchor="t"/>
          <a:lstStyle/>
          <a:p>
            <a:pPr marL="0" indent="0" algn="ctr">
              <a:lnSpc>
                <a:spcPts val="2550"/>
              </a:lnSpc>
              <a:buNone/>
            </a:pPr>
            <a:r>
              <a:rPr lang="en-US" sz="2050" dirty="0">
                <a:solidFill>
                  <a:srgbClr val="BDA189"/>
                </a:solidFill>
                <a:latin typeface="Prata" pitchFamily="34" charset="0"/>
                <a:ea typeface="Prata" pitchFamily="34" charset="-122"/>
                <a:cs typeface="Prata" pitchFamily="34" charset="-120"/>
              </a:rPr>
              <a:t>CartPole Baseline</a:t>
            </a:r>
            <a:endParaRPr lang="en-US" sz="2050" dirty="0"/>
          </a:p>
        </p:txBody>
      </p:sp>
      <p:sp>
        <p:nvSpPr>
          <p:cNvPr id="9" name="Text 6"/>
          <p:cNvSpPr/>
          <p:nvPr/>
        </p:nvSpPr>
        <p:spPr>
          <a:xfrm>
            <a:off x="4088249" y="5987772"/>
            <a:ext cx="3096458" cy="1336358"/>
          </a:xfrm>
          <a:prstGeom prst="rect">
            <a:avLst/>
          </a:prstGeom>
          <a:noFill/>
          <a:ln/>
        </p:spPr>
        <p:txBody>
          <a:bodyPr wrap="square" lIns="0" tIns="0" rIns="0" bIns="0" rtlCol="0" anchor="t"/>
          <a:lstStyle/>
          <a:p>
            <a:pPr marL="0" indent="0" algn="ctr">
              <a:lnSpc>
                <a:spcPts val="2600"/>
              </a:lnSpc>
              <a:buNone/>
            </a:pPr>
            <a:r>
              <a:rPr lang="en-US" sz="1600" dirty="0">
                <a:solidFill>
                  <a:srgbClr val="BDA189"/>
                </a:solidFill>
                <a:latin typeface="Manrope" pitchFamily="34" charset="0"/>
                <a:ea typeface="Manrope" pitchFamily="34" charset="-122"/>
                <a:cs typeface="Manrope" pitchFamily="34" charset="-120"/>
              </a:rPr>
              <a:t>Random agent baseline average score. This highlights the significant improvement. Our DQN agent outperforms it.</a:t>
            </a:r>
            <a:endParaRPr lang="en-US" sz="1600" dirty="0"/>
          </a:p>
        </p:txBody>
      </p:sp>
      <p:sp>
        <p:nvSpPr>
          <p:cNvPr id="10" name="Text 7"/>
          <p:cNvSpPr/>
          <p:nvPr/>
        </p:nvSpPr>
        <p:spPr>
          <a:xfrm>
            <a:off x="7445693" y="4586049"/>
            <a:ext cx="3096339" cy="689134"/>
          </a:xfrm>
          <a:prstGeom prst="rect">
            <a:avLst/>
          </a:prstGeom>
          <a:noFill/>
          <a:ln/>
        </p:spPr>
        <p:txBody>
          <a:bodyPr wrap="none" lIns="0" tIns="0" rIns="0" bIns="0" rtlCol="0" anchor="t"/>
          <a:lstStyle/>
          <a:p>
            <a:pPr marL="0" indent="0" algn="ctr">
              <a:lnSpc>
                <a:spcPts val="5400"/>
              </a:lnSpc>
              <a:buNone/>
            </a:pPr>
            <a:r>
              <a:rPr lang="en-US" sz="5400" dirty="0">
                <a:solidFill>
                  <a:srgbClr val="BDA189"/>
                </a:solidFill>
                <a:latin typeface="Prata" pitchFamily="34" charset="0"/>
                <a:ea typeface="Prata" pitchFamily="34" charset="-122"/>
                <a:cs typeface="Prata" pitchFamily="34" charset="-120"/>
              </a:rPr>
              <a:t>-110</a:t>
            </a:r>
            <a:endParaRPr lang="en-US" sz="5400" dirty="0"/>
          </a:p>
        </p:txBody>
      </p:sp>
      <p:sp>
        <p:nvSpPr>
          <p:cNvPr id="11" name="Text 8"/>
          <p:cNvSpPr/>
          <p:nvPr/>
        </p:nvSpPr>
        <p:spPr>
          <a:xfrm>
            <a:off x="7545467" y="5536168"/>
            <a:ext cx="2896791" cy="326350"/>
          </a:xfrm>
          <a:prstGeom prst="rect">
            <a:avLst/>
          </a:prstGeom>
          <a:noFill/>
          <a:ln/>
        </p:spPr>
        <p:txBody>
          <a:bodyPr wrap="none" lIns="0" tIns="0" rIns="0" bIns="0" rtlCol="0" anchor="t"/>
          <a:lstStyle/>
          <a:p>
            <a:pPr marL="0" indent="0" algn="ctr">
              <a:lnSpc>
                <a:spcPts val="2550"/>
              </a:lnSpc>
              <a:buNone/>
            </a:pPr>
            <a:r>
              <a:rPr lang="en-US" sz="2050" dirty="0">
                <a:solidFill>
                  <a:srgbClr val="BDA189"/>
                </a:solidFill>
                <a:latin typeface="Prata" pitchFamily="34" charset="0"/>
                <a:ea typeface="Prata" pitchFamily="34" charset="-122"/>
                <a:cs typeface="Prata" pitchFamily="34" charset="-120"/>
              </a:rPr>
              <a:t>MountainCar-v0 Score</a:t>
            </a:r>
            <a:endParaRPr lang="en-US" sz="2050" dirty="0"/>
          </a:p>
        </p:txBody>
      </p:sp>
      <p:sp>
        <p:nvSpPr>
          <p:cNvPr id="12" name="Text 9"/>
          <p:cNvSpPr/>
          <p:nvPr/>
        </p:nvSpPr>
        <p:spPr>
          <a:xfrm>
            <a:off x="7445693" y="5987772"/>
            <a:ext cx="3096339" cy="1336358"/>
          </a:xfrm>
          <a:prstGeom prst="rect">
            <a:avLst/>
          </a:prstGeom>
          <a:noFill/>
          <a:ln/>
        </p:spPr>
        <p:txBody>
          <a:bodyPr wrap="square" lIns="0" tIns="0" rIns="0" bIns="0" rtlCol="0" anchor="t"/>
          <a:lstStyle/>
          <a:p>
            <a:pPr marL="0" indent="0" algn="ctr">
              <a:lnSpc>
                <a:spcPts val="2600"/>
              </a:lnSpc>
              <a:buNone/>
            </a:pPr>
            <a:r>
              <a:rPr lang="en-US" sz="1600" dirty="0">
                <a:solidFill>
                  <a:srgbClr val="BDA189"/>
                </a:solidFill>
                <a:latin typeface="Manrope" pitchFamily="34" charset="0"/>
                <a:ea typeface="Manrope" pitchFamily="34" charset="-122"/>
                <a:cs typeface="Manrope" pitchFamily="34" charset="-120"/>
              </a:rPr>
              <a:t>DQN agent achieved an average score. This was also over 100 consecutive episodes. It shows efficient hill climbing.</a:t>
            </a:r>
            <a:endParaRPr lang="en-US" sz="1600" dirty="0"/>
          </a:p>
        </p:txBody>
      </p:sp>
      <p:sp>
        <p:nvSpPr>
          <p:cNvPr id="13" name="Text 10"/>
          <p:cNvSpPr/>
          <p:nvPr/>
        </p:nvSpPr>
        <p:spPr>
          <a:xfrm>
            <a:off x="10803017" y="4586049"/>
            <a:ext cx="3096458" cy="689134"/>
          </a:xfrm>
          <a:prstGeom prst="rect">
            <a:avLst/>
          </a:prstGeom>
          <a:noFill/>
          <a:ln/>
        </p:spPr>
        <p:txBody>
          <a:bodyPr wrap="none" lIns="0" tIns="0" rIns="0" bIns="0" rtlCol="0" anchor="t"/>
          <a:lstStyle/>
          <a:p>
            <a:pPr marL="0" indent="0" algn="ctr">
              <a:lnSpc>
                <a:spcPts val="5400"/>
              </a:lnSpc>
              <a:buNone/>
            </a:pPr>
            <a:r>
              <a:rPr lang="en-US" sz="5400" dirty="0">
                <a:solidFill>
                  <a:srgbClr val="BDA189"/>
                </a:solidFill>
                <a:latin typeface="Prata" pitchFamily="34" charset="0"/>
                <a:ea typeface="Prata" pitchFamily="34" charset="-122"/>
                <a:cs typeface="Prata" pitchFamily="34" charset="-120"/>
              </a:rPr>
              <a:t>-200</a:t>
            </a:r>
            <a:endParaRPr lang="en-US" sz="5400" dirty="0"/>
          </a:p>
        </p:txBody>
      </p:sp>
      <p:sp>
        <p:nvSpPr>
          <p:cNvPr id="14" name="Text 11"/>
          <p:cNvSpPr/>
          <p:nvPr/>
        </p:nvSpPr>
        <p:spPr>
          <a:xfrm>
            <a:off x="10937438" y="5536168"/>
            <a:ext cx="2827615" cy="326350"/>
          </a:xfrm>
          <a:prstGeom prst="rect">
            <a:avLst/>
          </a:prstGeom>
          <a:noFill/>
          <a:ln/>
        </p:spPr>
        <p:txBody>
          <a:bodyPr wrap="none" lIns="0" tIns="0" rIns="0" bIns="0" rtlCol="0" anchor="t"/>
          <a:lstStyle/>
          <a:p>
            <a:pPr marL="0" indent="0" algn="ctr">
              <a:lnSpc>
                <a:spcPts val="2550"/>
              </a:lnSpc>
              <a:buNone/>
            </a:pPr>
            <a:r>
              <a:rPr lang="en-US" sz="2050" dirty="0">
                <a:solidFill>
                  <a:srgbClr val="BDA189"/>
                </a:solidFill>
                <a:latin typeface="Prata" pitchFamily="34" charset="0"/>
                <a:ea typeface="Prata" pitchFamily="34" charset="-122"/>
                <a:cs typeface="Prata" pitchFamily="34" charset="-120"/>
              </a:rPr>
              <a:t>MountainCar Baseline</a:t>
            </a:r>
            <a:endParaRPr lang="en-US" sz="2050" dirty="0"/>
          </a:p>
        </p:txBody>
      </p:sp>
      <p:sp>
        <p:nvSpPr>
          <p:cNvPr id="15" name="Text 12"/>
          <p:cNvSpPr/>
          <p:nvPr/>
        </p:nvSpPr>
        <p:spPr>
          <a:xfrm>
            <a:off x="10803017" y="5987772"/>
            <a:ext cx="3096458" cy="1336358"/>
          </a:xfrm>
          <a:prstGeom prst="rect">
            <a:avLst/>
          </a:prstGeom>
          <a:noFill/>
          <a:ln/>
        </p:spPr>
        <p:txBody>
          <a:bodyPr wrap="square" lIns="0" tIns="0" rIns="0" bIns="0" rtlCol="0" anchor="t"/>
          <a:lstStyle/>
          <a:p>
            <a:pPr marL="0" indent="0" algn="ctr">
              <a:lnSpc>
                <a:spcPts val="2600"/>
              </a:lnSpc>
              <a:buNone/>
            </a:pPr>
            <a:r>
              <a:rPr lang="en-US" sz="1600" dirty="0">
                <a:solidFill>
                  <a:srgbClr val="BDA189"/>
                </a:solidFill>
                <a:latin typeface="Manrope" pitchFamily="34" charset="0"/>
                <a:ea typeface="Manrope" pitchFamily="34" charset="-122"/>
                <a:cs typeface="Manrope" pitchFamily="34" charset="-120"/>
              </a:rPr>
              <a:t>Random agent baseline average score. The goal was rarely reached. Our agent dramatically improved.</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793790" y="1838325"/>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Project Outcomes</a:t>
            </a:r>
            <a:endParaRPr lang="en-US" sz="4450" dirty="0"/>
          </a:p>
        </p:txBody>
      </p:sp>
      <p:sp>
        <p:nvSpPr>
          <p:cNvPr id="4" name="Text 1"/>
          <p:cNvSpPr/>
          <p:nvPr/>
        </p:nvSpPr>
        <p:spPr>
          <a:xfrm>
            <a:off x="793790" y="2887266"/>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Trained DQN Models</a:t>
            </a:r>
            <a:r>
              <a:rPr lang="en-US" sz="1750" dirty="0">
                <a:solidFill>
                  <a:srgbClr val="BDA189"/>
                </a:solidFill>
                <a:latin typeface="Manrope" pitchFamily="34" charset="0"/>
                <a:ea typeface="Manrope" pitchFamily="34" charset="-122"/>
                <a:cs typeface="Manrope" pitchFamily="34" charset="-120"/>
              </a:rPr>
              <a:t> Serialized PyTorch models (.pt files) for both environments. These are ready for deployment and testing.</a:t>
            </a:r>
            <a:endParaRPr lang="en-US" sz="1750" dirty="0"/>
          </a:p>
        </p:txBody>
      </p:sp>
      <p:sp>
        <p:nvSpPr>
          <p:cNvPr id="5" name="Text 2"/>
          <p:cNvSpPr/>
          <p:nvPr/>
        </p:nvSpPr>
        <p:spPr>
          <a:xfrm>
            <a:off x="793790" y="3692366"/>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Interactive UI</a:t>
            </a:r>
            <a:r>
              <a:rPr lang="en-US" sz="1750" dirty="0">
                <a:solidFill>
                  <a:srgbClr val="BDA189"/>
                </a:solidFill>
                <a:latin typeface="Manrope" pitchFamily="34" charset="0"/>
                <a:ea typeface="Manrope" pitchFamily="34" charset="-122"/>
                <a:cs typeface="Manrope" pitchFamily="34" charset="-120"/>
              </a:rPr>
              <a:t> Gradio interface for real-time inference and visualisation. It allows users to interact easily.</a:t>
            </a:r>
            <a:endParaRPr lang="en-US" sz="1750" dirty="0"/>
          </a:p>
        </p:txBody>
      </p:sp>
      <p:sp>
        <p:nvSpPr>
          <p:cNvPr id="6" name="Text 3"/>
          <p:cNvSpPr/>
          <p:nvPr/>
        </p:nvSpPr>
        <p:spPr>
          <a:xfrm>
            <a:off x="793790" y="4497467"/>
            <a:ext cx="75564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Video Demonstrations</a:t>
            </a:r>
            <a:r>
              <a:rPr lang="en-US" sz="1750" dirty="0">
                <a:solidFill>
                  <a:srgbClr val="BDA189"/>
                </a:solidFill>
                <a:latin typeface="Manrope" pitchFamily="34" charset="0"/>
                <a:ea typeface="Manrope" pitchFamily="34" charset="-122"/>
                <a:cs typeface="Manrope" pitchFamily="34" charset="-120"/>
              </a:rPr>
              <a:t> Recorded gameplay of trained agents. These videos interact with environments. They showcase agent capabilities.</a:t>
            </a:r>
            <a:endParaRPr lang="en-US" sz="1750" dirty="0"/>
          </a:p>
        </p:txBody>
      </p:sp>
      <p:sp>
        <p:nvSpPr>
          <p:cNvPr id="7" name="Text 4"/>
          <p:cNvSpPr/>
          <p:nvPr/>
        </p:nvSpPr>
        <p:spPr>
          <a:xfrm>
            <a:off x="793790" y="5420143"/>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BDA189"/>
                </a:solidFill>
                <a:latin typeface="Manrope" pitchFamily="34" charset="0"/>
                <a:ea typeface="Manrope" pitchFamily="34" charset="-122"/>
                <a:cs typeface="Manrope" pitchFamily="34" charset="-120"/>
              </a:rPr>
              <a:t>Code Repository</a:t>
            </a:r>
            <a:r>
              <a:rPr lang="en-US" sz="1750" dirty="0">
                <a:solidFill>
                  <a:srgbClr val="BDA189"/>
                </a:solidFill>
                <a:latin typeface="Manrope" pitchFamily="34" charset="0"/>
                <a:ea typeface="Manrope" pitchFamily="34" charset="-122"/>
                <a:cs typeface="Manrope" pitchFamily="34" charset="-120"/>
              </a:rPr>
              <a:t> Well-documented Python codebase on GitHub. It includes Jupyter notebooks and scripts. This ensures reproducibility.</a:t>
            </a:r>
            <a:endParaRPr lang="en-US" sz="1750" dirty="0"/>
          </a:p>
        </p:txBody>
      </p:sp>
      <p:pic>
        <p:nvPicPr>
          <p:cNvPr id="9" name="Picture 8" descr="A screenshot of a video game">
            <a:extLst>
              <a:ext uri="{FF2B5EF4-FFF2-40B4-BE49-F238E27FC236}">
                <a16:creationId xmlns:a16="http://schemas.microsoft.com/office/drawing/2014/main" xmlns="" id="{11D3C628-B72B-87C3-9CC8-B45564117E61}"/>
              </a:ext>
            </a:extLst>
          </p:cNvPr>
          <p:cNvPicPr>
            <a:picLocks noChangeAspect="1"/>
          </p:cNvPicPr>
          <p:nvPr/>
        </p:nvPicPr>
        <p:blipFill>
          <a:blip r:embed="rId3"/>
          <a:stretch>
            <a:fillRect/>
          </a:stretch>
        </p:blipFill>
        <p:spPr>
          <a:xfrm>
            <a:off x="8166022" y="372951"/>
            <a:ext cx="6176248" cy="3125819"/>
          </a:xfrm>
          <a:prstGeom prst="rect">
            <a:avLst/>
          </a:prstGeom>
        </p:spPr>
      </p:pic>
      <p:pic>
        <p:nvPicPr>
          <p:cNvPr id="11" name="Picture 10" descr="A screenshot of a video game">
            <a:extLst>
              <a:ext uri="{FF2B5EF4-FFF2-40B4-BE49-F238E27FC236}">
                <a16:creationId xmlns:a16="http://schemas.microsoft.com/office/drawing/2014/main" xmlns="" id="{0A8B7C37-6B97-E724-A4F7-791A7363C1E5}"/>
              </a:ext>
            </a:extLst>
          </p:cNvPr>
          <p:cNvPicPr>
            <a:picLocks noChangeAspect="1"/>
          </p:cNvPicPr>
          <p:nvPr/>
        </p:nvPicPr>
        <p:blipFill>
          <a:blip r:embed="rId4"/>
          <a:stretch>
            <a:fillRect/>
          </a:stretch>
        </p:blipFill>
        <p:spPr>
          <a:xfrm>
            <a:off x="8166022" y="3732133"/>
            <a:ext cx="6256467" cy="324016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386"/>
          </a:xfrm>
          <a:prstGeom prst="rect">
            <a:avLst/>
          </a:prstGeom>
        </p:spPr>
      </p:pic>
      <p:sp>
        <p:nvSpPr>
          <p:cNvPr id="3" name="Text 0"/>
          <p:cNvSpPr/>
          <p:nvPr/>
        </p:nvSpPr>
        <p:spPr>
          <a:xfrm>
            <a:off x="6163151" y="531733"/>
            <a:ext cx="7094339" cy="604242"/>
          </a:xfrm>
          <a:prstGeom prst="rect">
            <a:avLst/>
          </a:prstGeom>
          <a:noFill/>
          <a:ln/>
        </p:spPr>
        <p:txBody>
          <a:bodyPr wrap="none" lIns="0" tIns="0" rIns="0" bIns="0" rtlCol="0" anchor="t"/>
          <a:lstStyle/>
          <a:p>
            <a:pPr marL="0" indent="0" algn="l">
              <a:lnSpc>
                <a:spcPts val="4750"/>
              </a:lnSpc>
              <a:buNone/>
            </a:pPr>
            <a:r>
              <a:rPr lang="en-US" sz="3800" dirty="0">
                <a:solidFill>
                  <a:srgbClr val="F2D4BA"/>
                </a:solidFill>
                <a:latin typeface="Prata" pitchFamily="34" charset="0"/>
                <a:ea typeface="Prata" pitchFamily="34" charset="-122"/>
                <a:cs typeface="Prata" pitchFamily="34" charset="-120"/>
              </a:rPr>
              <a:t>Future Work &amp; Enhancements</a:t>
            </a:r>
            <a:endParaRPr lang="en-US" sz="3800" dirty="0"/>
          </a:p>
        </p:txBody>
      </p:sp>
      <p:sp>
        <p:nvSpPr>
          <p:cNvPr id="4" name="Shape 1"/>
          <p:cNvSpPr/>
          <p:nvPr/>
        </p:nvSpPr>
        <p:spPr>
          <a:xfrm>
            <a:off x="6163151" y="1426012"/>
            <a:ext cx="7790498" cy="1423392"/>
          </a:xfrm>
          <a:prstGeom prst="roundRect">
            <a:avLst>
              <a:gd name="adj" fmla="val 2038"/>
            </a:avLst>
          </a:prstGeom>
          <a:solidFill>
            <a:srgbClr val="404245"/>
          </a:solidFill>
          <a:ln/>
        </p:spPr>
        <p:txBody>
          <a:bodyPr/>
          <a:lstStyle/>
          <a:p>
            <a:endParaRPr lang="en-IN"/>
          </a:p>
        </p:txBody>
      </p:sp>
      <p:sp>
        <p:nvSpPr>
          <p:cNvPr id="5" name="Text 2"/>
          <p:cNvSpPr/>
          <p:nvPr/>
        </p:nvSpPr>
        <p:spPr>
          <a:xfrm>
            <a:off x="6356509" y="1619369"/>
            <a:ext cx="2417088" cy="302062"/>
          </a:xfrm>
          <a:prstGeom prst="rect">
            <a:avLst/>
          </a:prstGeom>
          <a:noFill/>
          <a:ln/>
        </p:spPr>
        <p:txBody>
          <a:bodyPr wrap="none" lIns="0" tIns="0" rIns="0" bIns="0" rtlCol="0" anchor="t"/>
          <a:lstStyle/>
          <a:p>
            <a:pPr marL="0" indent="0" algn="l">
              <a:lnSpc>
                <a:spcPts val="2350"/>
              </a:lnSpc>
              <a:buNone/>
            </a:pPr>
            <a:r>
              <a:rPr lang="en-US" sz="1900" dirty="0">
                <a:solidFill>
                  <a:srgbClr val="FFFFFF"/>
                </a:solidFill>
                <a:latin typeface="Prata" pitchFamily="34" charset="0"/>
                <a:ea typeface="Prata" pitchFamily="34" charset="-122"/>
                <a:cs typeface="Prata" pitchFamily="34" charset="-120"/>
              </a:rPr>
              <a:t>Interactive Control</a:t>
            </a:r>
            <a:endParaRPr lang="en-US" sz="1900" dirty="0"/>
          </a:p>
        </p:txBody>
      </p:sp>
      <p:sp>
        <p:nvSpPr>
          <p:cNvPr id="6" name="Text 3"/>
          <p:cNvSpPr/>
          <p:nvPr/>
        </p:nvSpPr>
        <p:spPr>
          <a:xfrm>
            <a:off x="6356509" y="2037397"/>
            <a:ext cx="7403783" cy="618649"/>
          </a:xfrm>
          <a:prstGeom prst="rect">
            <a:avLst/>
          </a:prstGeom>
          <a:noFill/>
          <a:ln/>
        </p:spPr>
        <p:txBody>
          <a:bodyPr wrap="square" lIns="0" tIns="0" rIns="0" bIns="0" rtlCol="0" anchor="t"/>
          <a:lstStyle/>
          <a:p>
            <a:pPr marL="0" indent="0" algn="l">
              <a:lnSpc>
                <a:spcPts val="2400"/>
              </a:lnSpc>
              <a:buNone/>
            </a:pPr>
            <a:r>
              <a:rPr lang="en-US" sz="1500" dirty="0">
                <a:solidFill>
                  <a:srgbClr val="FFFFFF"/>
                </a:solidFill>
                <a:latin typeface="Manrope" pitchFamily="34" charset="0"/>
                <a:ea typeface="Manrope" pitchFamily="34" charset="-122"/>
                <a:cs typeface="Manrope" pitchFamily="34" charset="-120"/>
              </a:rPr>
              <a:t>Integrate keyboard input for direct user control in Gradio UI. This enhances user engagement and testing.</a:t>
            </a:r>
            <a:endParaRPr lang="en-US" sz="1500" dirty="0"/>
          </a:p>
        </p:txBody>
      </p:sp>
      <p:sp>
        <p:nvSpPr>
          <p:cNvPr id="7" name="Shape 4"/>
          <p:cNvSpPr/>
          <p:nvPr/>
        </p:nvSpPr>
        <p:spPr>
          <a:xfrm>
            <a:off x="6163151" y="3042761"/>
            <a:ext cx="7790498" cy="1423392"/>
          </a:xfrm>
          <a:prstGeom prst="roundRect">
            <a:avLst>
              <a:gd name="adj" fmla="val 2038"/>
            </a:avLst>
          </a:prstGeom>
          <a:solidFill>
            <a:srgbClr val="404245"/>
          </a:solidFill>
          <a:ln/>
        </p:spPr>
        <p:txBody>
          <a:bodyPr/>
          <a:lstStyle/>
          <a:p>
            <a:endParaRPr lang="en-IN"/>
          </a:p>
        </p:txBody>
      </p:sp>
      <p:sp>
        <p:nvSpPr>
          <p:cNvPr id="8" name="Text 5"/>
          <p:cNvSpPr/>
          <p:nvPr/>
        </p:nvSpPr>
        <p:spPr>
          <a:xfrm>
            <a:off x="6356509" y="3236119"/>
            <a:ext cx="2490787" cy="302062"/>
          </a:xfrm>
          <a:prstGeom prst="rect">
            <a:avLst/>
          </a:prstGeom>
          <a:noFill/>
          <a:ln/>
        </p:spPr>
        <p:txBody>
          <a:bodyPr wrap="none" lIns="0" tIns="0" rIns="0" bIns="0" rtlCol="0" anchor="t"/>
          <a:lstStyle/>
          <a:p>
            <a:pPr marL="0" indent="0" algn="l">
              <a:lnSpc>
                <a:spcPts val="2350"/>
              </a:lnSpc>
              <a:buNone/>
            </a:pPr>
            <a:r>
              <a:rPr lang="en-US" sz="1900" dirty="0">
                <a:solidFill>
                  <a:srgbClr val="FFFFFF"/>
                </a:solidFill>
                <a:latin typeface="Prata" pitchFamily="34" charset="0"/>
                <a:ea typeface="Prata" pitchFamily="34" charset="-122"/>
                <a:cs typeface="Prata" pitchFamily="34" charset="-120"/>
              </a:rPr>
              <a:t>Advanced Algorithms</a:t>
            </a:r>
            <a:endParaRPr lang="en-US" sz="1900" dirty="0"/>
          </a:p>
        </p:txBody>
      </p:sp>
      <p:sp>
        <p:nvSpPr>
          <p:cNvPr id="9" name="Text 6"/>
          <p:cNvSpPr/>
          <p:nvPr/>
        </p:nvSpPr>
        <p:spPr>
          <a:xfrm>
            <a:off x="6356509" y="3654147"/>
            <a:ext cx="7403783" cy="618649"/>
          </a:xfrm>
          <a:prstGeom prst="rect">
            <a:avLst/>
          </a:prstGeom>
          <a:noFill/>
          <a:ln/>
        </p:spPr>
        <p:txBody>
          <a:bodyPr wrap="square" lIns="0" tIns="0" rIns="0" bIns="0" rtlCol="0" anchor="t"/>
          <a:lstStyle/>
          <a:p>
            <a:pPr marL="0" indent="0" algn="l">
              <a:lnSpc>
                <a:spcPts val="2400"/>
              </a:lnSpc>
              <a:buNone/>
            </a:pPr>
            <a:r>
              <a:rPr lang="en-US" sz="1500" dirty="0">
                <a:solidFill>
                  <a:srgbClr val="FFFFFF"/>
                </a:solidFill>
                <a:latin typeface="Manrope" pitchFamily="34" charset="0"/>
                <a:ea typeface="Manrope" pitchFamily="34" charset="-122"/>
                <a:cs typeface="Manrope" pitchFamily="34" charset="-120"/>
              </a:rPr>
              <a:t>Implement Double DQN to mitigate overestimation bias. This can lead to more stable and optimal policies.</a:t>
            </a:r>
            <a:endParaRPr lang="en-US" sz="1500" dirty="0"/>
          </a:p>
        </p:txBody>
      </p:sp>
      <p:sp>
        <p:nvSpPr>
          <p:cNvPr id="10" name="Shape 7"/>
          <p:cNvSpPr/>
          <p:nvPr/>
        </p:nvSpPr>
        <p:spPr>
          <a:xfrm>
            <a:off x="6163151" y="4659511"/>
            <a:ext cx="7790498" cy="1423392"/>
          </a:xfrm>
          <a:prstGeom prst="roundRect">
            <a:avLst>
              <a:gd name="adj" fmla="val 2038"/>
            </a:avLst>
          </a:prstGeom>
          <a:solidFill>
            <a:srgbClr val="404245"/>
          </a:solidFill>
          <a:ln/>
        </p:spPr>
        <p:txBody>
          <a:bodyPr/>
          <a:lstStyle/>
          <a:p>
            <a:endParaRPr lang="en-IN"/>
          </a:p>
        </p:txBody>
      </p:sp>
      <p:sp>
        <p:nvSpPr>
          <p:cNvPr id="11" name="Text 8"/>
          <p:cNvSpPr/>
          <p:nvPr/>
        </p:nvSpPr>
        <p:spPr>
          <a:xfrm>
            <a:off x="6356509" y="4852868"/>
            <a:ext cx="2824282" cy="302062"/>
          </a:xfrm>
          <a:prstGeom prst="rect">
            <a:avLst/>
          </a:prstGeom>
          <a:noFill/>
          <a:ln/>
        </p:spPr>
        <p:txBody>
          <a:bodyPr wrap="none" lIns="0" tIns="0" rIns="0" bIns="0" rtlCol="0" anchor="t"/>
          <a:lstStyle/>
          <a:p>
            <a:pPr marL="0" indent="0" algn="l">
              <a:lnSpc>
                <a:spcPts val="2350"/>
              </a:lnSpc>
              <a:buNone/>
            </a:pPr>
            <a:r>
              <a:rPr lang="en-US" sz="1900" dirty="0">
                <a:solidFill>
                  <a:srgbClr val="FFFFFF"/>
                </a:solidFill>
                <a:latin typeface="Prata" pitchFamily="34" charset="0"/>
                <a:ea typeface="Prata" pitchFamily="34" charset="-122"/>
                <a:cs typeface="Prata" pitchFamily="34" charset="-120"/>
              </a:rPr>
              <a:t>Hyperparameter Tuning</a:t>
            </a:r>
            <a:endParaRPr lang="en-US" sz="1900" dirty="0"/>
          </a:p>
        </p:txBody>
      </p:sp>
      <p:sp>
        <p:nvSpPr>
          <p:cNvPr id="12" name="Text 9"/>
          <p:cNvSpPr/>
          <p:nvPr/>
        </p:nvSpPr>
        <p:spPr>
          <a:xfrm>
            <a:off x="6356509" y="5270897"/>
            <a:ext cx="7403783" cy="618649"/>
          </a:xfrm>
          <a:prstGeom prst="rect">
            <a:avLst/>
          </a:prstGeom>
          <a:noFill/>
          <a:ln/>
        </p:spPr>
        <p:txBody>
          <a:bodyPr wrap="square" lIns="0" tIns="0" rIns="0" bIns="0" rtlCol="0" anchor="t"/>
          <a:lstStyle/>
          <a:p>
            <a:pPr marL="0" indent="0" algn="l">
              <a:lnSpc>
                <a:spcPts val="2400"/>
              </a:lnSpc>
              <a:buNone/>
            </a:pPr>
            <a:r>
              <a:rPr lang="en-US" sz="1500" dirty="0">
                <a:solidFill>
                  <a:srgbClr val="FFFFFF"/>
                </a:solidFill>
                <a:latin typeface="Manrope" pitchFamily="34" charset="0"/>
                <a:ea typeface="Manrope" pitchFamily="34" charset="-122"/>
                <a:cs typeface="Manrope" pitchFamily="34" charset="-120"/>
              </a:rPr>
              <a:t>Automated tuning using libraries like Optuna. This achieves optimal performance more efficiently.</a:t>
            </a:r>
            <a:endParaRPr lang="en-US" sz="1500" dirty="0"/>
          </a:p>
        </p:txBody>
      </p:sp>
      <p:sp>
        <p:nvSpPr>
          <p:cNvPr id="13" name="Shape 10"/>
          <p:cNvSpPr/>
          <p:nvPr/>
        </p:nvSpPr>
        <p:spPr>
          <a:xfrm>
            <a:off x="6163151" y="6276261"/>
            <a:ext cx="7790498" cy="1423392"/>
          </a:xfrm>
          <a:prstGeom prst="roundRect">
            <a:avLst>
              <a:gd name="adj" fmla="val 2038"/>
            </a:avLst>
          </a:prstGeom>
          <a:solidFill>
            <a:srgbClr val="404245"/>
          </a:solidFill>
          <a:ln/>
        </p:spPr>
        <p:txBody>
          <a:bodyPr/>
          <a:lstStyle/>
          <a:p>
            <a:endParaRPr lang="en-IN"/>
          </a:p>
        </p:txBody>
      </p:sp>
      <p:sp>
        <p:nvSpPr>
          <p:cNvPr id="14" name="Text 11"/>
          <p:cNvSpPr/>
          <p:nvPr/>
        </p:nvSpPr>
        <p:spPr>
          <a:xfrm>
            <a:off x="6356509" y="6469618"/>
            <a:ext cx="2672477" cy="302062"/>
          </a:xfrm>
          <a:prstGeom prst="rect">
            <a:avLst/>
          </a:prstGeom>
          <a:noFill/>
          <a:ln/>
        </p:spPr>
        <p:txBody>
          <a:bodyPr wrap="none" lIns="0" tIns="0" rIns="0" bIns="0" rtlCol="0" anchor="t"/>
          <a:lstStyle/>
          <a:p>
            <a:pPr marL="0" indent="0" algn="l">
              <a:lnSpc>
                <a:spcPts val="2350"/>
              </a:lnSpc>
              <a:buNone/>
            </a:pPr>
            <a:r>
              <a:rPr lang="en-US" sz="1900" dirty="0">
                <a:solidFill>
                  <a:srgbClr val="FFFFFF"/>
                </a:solidFill>
                <a:latin typeface="Prata" pitchFamily="34" charset="0"/>
                <a:ea typeface="Prata" pitchFamily="34" charset="-122"/>
                <a:cs typeface="Prata" pitchFamily="34" charset="-120"/>
              </a:rPr>
              <a:t>Real-world Application</a:t>
            </a:r>
            <a:endParaRPr lang="en-US" sz="1900" dirty="0"/>
          </a:p>
        </p:txBody>
      </p:sp>
      <p:sp>
        <p:nvSpPr>
          <p:cNvPr id="15" name="Text 12"/>
          <p:cNvSpPr/>
          <p:nvPr/>
        </p:nvSpPr>
        <p:spPr>
          <a:xfrm>
            <a:off x="6356509" y="6887647"/>
            <a:ext cx="7403783" cy="618649"/>
          </a:xfrm>
          <a:prstGeom prst="rect">
            <a:avLst/>
          </a:prstGeom>
          <a:noFill/>
          <a:ln/>
        </p:spPr>
        <p:txBody>
          <a:bodyPr wrap="square" lIns="0" tIns="0" rIns="0" bIns="0" rtlCol="0" anchor="t"/>
          <a:lstStyle/>
          <a:p>
            <a:pPr marL="0" indent="0" algn="l">
              <a:lnSpc>
                <a:spcPts val="2400"/>
              </a:lnSpc>
              <a:buNone/>
            </a:pPr>
            <a:r>
              <a:rPr lang="en-US" sz="1500" dirty="0">
                <a:solidFill>
                  <a:srgbClr val="FFFFFF"/>
                </a:solidFill>
                <a:latin typeface="Manrope" pitchFamily="34" charset="0"/>
                <a:ea typeface="Manrope" pitchFamily="34" charset="-122"/>
                <a:cs typeface="Manrope" pitchFamily="34" charset="-120"/>
              </a:rPr>
              <a:t>Explore integration with robotic control simulations (e.g., PyBullet). This bridges simulation with practical robotics.</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699629"/>
            <a:ext cx="6455093"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Challenges &amp; Learnings</a:t>
            </a:r>
            <a:endParaRPr lang="en-US" sz="4450" dirty="0"/>
          </a:p>
        </p:txBody>
      </p:sp>
      <p:sp>
        <p:nvSpPr>
          <p:cNvPr id="4" name="Shape 1"/>
          <p:cNvSpPr/>
          <p:nvPr/>
        </p:nvSpPr>
        <p:spPr>
          <a:xfrm>
            <a:off x="793790" y="4748570"/>
            <a:ext cx="13042821" cy="2616518"/>
          </a:xfrm>
          <a:prstGeom prst="roundRect">
            <a:avLst>
              <a:gd name="adj" fmla="val 1300"/>
            </a:avLst>
          </a:prstGeom>
          <a:noFill/>
          <a:ln w="7620">
            <a:solidFill>
              <a:srgbClr val="FFFFFF">
                <a:alpha val="24000"/>
              </a:srgbClr>
            </a:solidFill>
            <a:prstDash val="solid"/>
          </a:ln>
        </p:spPr>
        <p:txBody>
          <a:bodyPr/>
          <a:lstStyle/>
          <a:p>
            <a:endParaRPr lang="en-IN"/>
          </a:p>
        </p:txBody>
      </p:sp>
      <p:sp>
        <p:nvSpPr>
          <p:cNvPr id="5" name="Shape 2"/>
          <p:cNvSpPr/>
          <p:nvPr/>
        </p:nvSpPr>
        <p:spPr>
          <a:xfrm>
            <a:off x="801410" y="4756190"/>
            <a:ext cx="13027581" cy="650319"/>
          </a:xfrm>
          <a:prstGeom prst="rect">
            <a:avLst/>
          </a:prstGeom>
          <a:solidFill>
            <a:srgbClr val="FFFFFF">
              <a:alpha val="4000"/>
            </a:srgbClr>
          </a:solidFill>
          <a:ln/>
        </p:spPr>
        <p:txBody>
          <a:bodyPr/>
          <a:lstStyle/>
          <a:p>
            <a:endParaRPr lang="en-IN"/>
          </a:p>
        </p:txBody>
      </p:sp>
      <p:sp>
        <p:nvSpPr>
          <p:cNvPr id="6" name="Text 3"/>
          <p:cNvSpPr/>
          <p:nvPr/>
        </p:nvSpPr>
        <p:spPr>
          <a:xfrm>
            <a:off x="1028224" y="4899898"/>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Hyperparameter sensitivity</a:t>
            </a:r>
            <a:endParaRPr lang="en-US" sz="1750" dirty="0"/>
          </a:p>
        </p:txBody>
      </p:sp>
      <p:sp>
        <p:nvSpPr>
          <p:cNvPr id="7" name="Text 4"/>
          <p:cNvSpPr/>
          <p:nvPr/>
        </p:nvSpPr>
        <p:spPr>
          <a:xfrm>
            <a:off x="7545824" y="4899898"/>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Iterative tuning, understanding impact.</a:t>
            </a:r>
            <a:endParaRPr lang="en-US" sz="1750" dirty="0"/>
          </a:p>
        </p:txBody>
      </p:sp>
      <p:sp>
        <p:nvSpPr>
          <p:cNvPr id="8" name="Shape 5"/>
          <p:cNvSpPr/>
          <p:nvPr/>
        </p:nvSpPr>
        <p:spPr>
          <a:xfrm>
            <a:off x="801410" y="5406509"/>
            <a:ext cx="13027581" cy="650319"/>
          </a:xfrm>
          <a:prstGeom prst="rect">
            <a:avLst/>
          </a:prstGeom>
          <a:solidFill>
            <a:srgbClr val="000000">
              <a:alpha val="4000"/>
            </a:srgbClr>
          </a:solidFill>
          <a:ln/>
        </p:spPr>
        <p:txBody>
          <a:bodyPr/>
          <a:lstStyle/>
          <a:p>
            <a:endParaRPr lang="en-IN"/>
          </a:p>
        </p:txBody>
      </p:sp>
      <p:sp>
        <p:nvSpPr>
          <p:cNvPr id="9" name="Text 6"/>
          <p:cNvSpPr/>
          <p:nvPr/>
        </p:nvSpPr>
        <p:spPr>
          <a:xfrm>
            <a:off x="1028224" y="5550218"/>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Ensuring stability</a:t>
            </a:r>
            <a:endParaRPr lang="en-US" sz="1750" dirty="0"/>
          </a:p>
        </p:txBody>
      </p:sp>
      <p:sp>
        <p:nvSpPr>
          <p:cNvPr id="10" name="Text 7"/>
          <p:cNvSpPr/>
          <p:nvPr/>
        </p:nvSpPr>
        <p:spPr>
          <a:xfrm>
            <a:off x="7545824" y="5550218"/>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Target network, replay, gradient clipping.</a:t>
            </a:r>
            <a:endParaRPr lang="en-US" sz="1750" dirty="0"/>
          </a:p>
        </p:txBody>
      </p:sp>
      <p:sp>
        <p:nvSpPr>
          <p:cNvPr id="11" name="Shape 8"/>
          <p:cNvSpPr/>
          <p:nvPr/>
        </p:nvSpPr>
        <p:spPr>
          <a:xfrm>
            <a:off x="801410" y="6056828"/>
            <a:ext cx="13027581" cy="650319"/>
          </a:xfrm>
          <a:prstGeom prst="rect">
            <a:avLst/>
          </a:prstGeom>
          <a:solidFill>
            <a:srgbClr val="FFFFFF">
              <a:alpha val="4000"/>
            </a:srgbClr>
          </a:solidFill>
          <a:ln/>
        </p:spPr>
        <p:txBody>
          <a:bodyPr/>
          <a:lstStyle/>
          <a:p>
            <a:endParaRPr lang="en-IN"/>
          </a:p>
        </p:txBody>
      </p:sp>
      <p:sp>
        <p:nvSpPr>
          <p:cNvPr id="12" name="Text 9"/>
          <p:cNvSpPr/>
          <p:nvPr/>
        </p:nvSpPr>
        <p:spPr>
          <a:xfrm>
            <a:off x="1028224" y="6200537"/>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Balancing exploration-exploitation</a:t>
            </a:r>
            <a:endParaRPr lang="en-US" sz="1750" dirty="0"/>
          </a:p>
        </p:txBody>
      </p:sp>
      <p:sp>
        <p:nvSpPr>
          <p:cNvPr id="13" name="Text 10"/>
          <p:cNvSpPr/>
          <p:nvPr/>
        </p:nvSpPr>
        <p:spPr>
          <a:xfrm>
            <a:off x="7545824" y="6200537"/>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Fine-tuned epsilon decay schedule.</a:t>
            </a:r>
            <a:endParaRPr lang="en-US" sz="1750" dirty="0"/>
          </a:p>
        </p:txBody>
      </p:sp>
      <p:sp>
        <p:nvSpPr>
          <p:cNvPr id="14" name="Shape 11"/>
          <p:cNvSpPr/>
          <p:nvPr/>
        </p:nvSpPr>
        <p:spPr>
          <a:xfrm>
            <a:off x="801410" y="6707148"/>
            <a:ext cx="13027581" cy="650319"/>
          </a:xfrm>
          <a:prstGeom prst="rect">
            <a:avLst/>
          </a:prstGeom>
          <a:solidFill>
            <a:srgbClr val="000000">
              <a:alpha val="4000"/>
            </a:srgbClr>
          </a:solidFill>
          <a:ln/>
        </p:spPr>
        <p:txBody>
          <a:bodyPr/>
          <a:lstStyle/>
          <a:p>
            <a:endParaRPr lang="en-IN"/>
          </a:p>
        </p:txBody>
      </p:sp>
      <p:sp>
        <p:nvSpPr>
          <p:cNvPr id="15" name="Text 12"/>
          <p:cNvSpPr/>
          <p:nvPr/>
        </p:nvSpPr>
        <p:spPr>
          <a:xfrm>
            <a:off x="1028224" y="6850856"/>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Key Learning</a:t>
            </a:r>
            <a:endParaRPr lang="en-US" sz="1750" dirty="0"/>
          </a:p>
        </p:txBody>
      </p:sp>
      <p:sp>
        <p:nvSpPr>
          <p:cNvPr id="16" name="Text 13"/>
          <p:cNvSpPr/>
          <p:nvPr/>
        </p:nvSpPr>
        <p:spPr>
          <a:xfrm>
            <a:off x="7545824" y="6850856"/>
            <a:ext cx="6056352" cy="362903"/>
          </a:xfrm>
          <a:prstGeom prst="rect">
            <a:avLst/>
          </a:prstGeom>
          <a:noFill/>
          <a:ln/>
        </p:spPr>
        <p:txBody>
          <a:bodyPr wrap="non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DQN's power in discrete control.</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0162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D4BA"/>
                </a:solidFill>
                <a:latin typeface="Prata" pitchFamily="34" charset="0"/>
                <a:ea typeface="Prata" pitchFamily="34" charset="-122"/>
                <a:cs typeface="Prata" pitchFamily="34" charset="-120"/>
              </a:rPr>
              <a:t>Conclusion &amp; Q&amp;A</a:t>
            </a:r>
            <a:endParaRPr lang="en-US" sz="4450" dirty="0"/>
          </a:p>
        </p:txBody>
      </p:sp>
      <p:sp>
        <p:nvSpPr>
          <p:cNvPr id="4" name="Text 1"/>
          <p:cNvSpPr/>
          <p:nvPr/>
        </p:nvSpPr>
        <p:spPr>
          <a:xfrm>
            <a:off x="793790" y="3550563"/>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BDA189"/>
                </a:solidFill>
                <a:latin typeface="Manrope" pitchFamily="34" charset="0"/>
                <a:ea typeface="Manrope" pitchFamily="34" charset="-122"/>
                <a:cs typeface="Manrope" pitchFamily="34" charset="-120"/>
              </a:rPr>
              <a:t>We successfully implemented and trained DQN agents. These agents performed well in both CartPole and MountainCar environments. We demonstrated effective application of deep reinforcement learning concepts. The project offers promising avenues for future research. It also opens doors for practical deployment. Thank you for your attention. We are now open for any questions and discussions.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TotalTime>
  <Words>694</Words>
  <Application>Microsoft Office PowerPoint</Application>
  <PresentationFormat>Custom</PresentationFormat>
  <Paragraphs>78</Paragraphs>
  <Slides>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Prata</vt:lpstr>
      <vt:lpstr>Aptos</vt:lpstr>
      <vt:lpstr>Manrope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Kshitija Murali</cp:lastModifiedBy>
  <cp:revision>5</cp:revision>
  <dcterms:created xsi:type="dcterms:W3CDTF">2025-06-16T13:23:29Z</dcterms:created>
  <dcterms:modified xsi:type="dcterms:W3CDTF">2025-06-16T16:21:24Z</dcterms:modified>
</cp:coreProperties>
</file>